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5143500" cx="9144000"/>
  <p:notesSz cx="6858000" cy="9144000"/>
  <p:embeddedFontLst>
    <p:embeddedFont>
      <p:font typeface="Source Code Pro"/>
      <p:regular r:id="rId16"/>
      <p:bold r:id="rId17"/>
    </p:embeddedFont>
    <p:embeddedFont>
      <p:font typeface="Oswald"/>
      <p:regular r:id="rId18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SourceCodePro-bold.fntdata"/><Relationship Id="rId16" Type="http://schemas.openxmlformats.org/officeDocument/2006/relationships/font" Target="fonts/SourceCodePro-regular.fntdata"/><Relationship Id="rId5" Type="http://schemas.openxmlformats.org/officeDocument/2006/relationships/slide" Target="slides/slide1.xml"/><Relationship Id="rId19" Type="http://schemas.openxmlformats.org/officeDocument/2006/relationships/font" Target="fonts/Oswald-bold.fntdata"/><Relationship Id="rId6" Type="http://schemas.openxmlformats.org/officeDocument/2006/relationships/slide" Target="slides/slide2.xml"/><Relationship Id="rId18" Type="http://schemas.openxmlformats.org/officeDocument/2006/relationships/font" Target="fonts/Oswald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rot="10800000">
            <a:off x="4226100" y="2933549"/>
            <a:ext cx="691799" cy="388500"/>
          </a:xfrm>
          <a:prstGeom prst="triangle">
            <a:avLst>
              <a:gd fmla="val 50000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-25" y="0"/>
            <a:ext cx="9144000" cy="31241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411175" y="644300"/>
            <a:ext cx="8282399" cy="2109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411175" y="3398250"/>
            <a:ext cx="8282399" cy="12605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hape 52"/>
          <p:cNvCxnSpPr/>
          <p:nvPr/>
        </p:nvCxnSpPr>
        <p:spPr>
          <a:xfrm>
            <a:off x="413275" y="2988275"/>
            <a:ext cx="910499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53" name="Shape 53"/>
          <p:cNvSpPr txBox="1"/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12000"/>
            </a:lvl1pPr>
            <a:lvl2pPr lvl="1">
              <a:spcBef>
                <a:spcPts val="0"/>
              </a:spcBef>
              <a:buSzPct val="100000"/>
              <a:defRPr sz="12000"/>
            </a:lvl2pPr>
            <a:lvl3pPr lvl="2">
              <a:spcBef>
                <a:spcPts val="0"/>
              </a:spcBef>
              <a:buSzPct val="100000"/>
              <a:defRPr sz="12000"/>
            </a:lvl3pPr>
            <a:lvl4pPr lvl="3">
              <a:spcBef>
                <a:spcPts val="0"/>
              </a:spcBef>
              <a:buSzPct val="100000"/>
              <a:defRPr sz="12000"/>
            </a:lvl4pPr>
            <a:lvl5pPr lvl="4">
              <a:spcBef>
                <a:spcPts val="0"/>
              </a:spcBef>
              <a:buSzPct val="100000"/>
              <a:defRPr sz="12000"/>
            </a:lvl5pPr>
            <a:lvl6pPr lvl="5">
              <a:spcBef>
                <a:spcPts val="0"/>
              </a:spcBef>
              <a:buSzPct val="100000"/>
              <a:defRPr sz="12000"/>
            </a:lvl6pPr>
            <a:lvl7pPr lvl="6">
              <a:spcBef>
                <a:spcPts val="0"/>
              </a:spcBef>
              <a:buSzPct val="100000"/>
              <a:defRPr sz="12000"/>
            </a:lvl7pPr>
            <a:lvl8pPr lvl="7">
              <a:spcBef>
                <a:spcPts val="0"/>
              </a:spcBef>
              <a:buSzPct val="100000"/>
              <a:defRPr sz="12000"/>
            </a:lvl8pPr>
            <a:lvl9pPr lvl="8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x="430800" y="1889700"/>
            <a:ext cx="8282399" cy="15165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hape 20"/>
          <p:cNvCxnSpPr/>
          <p:nvPr/>
        </p:nvCxnSpPr>
        <p:spPr>
          <a:xfrm>
            <a:off x="429200" y="1275577"/>
            <a:ext cx="614099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21" name="Shape 21"/>
          <p:cNvSpPr txBox="1"/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hape 25"/>
          <p:cNvCxnSpPr/>
          <p:nvPr/>
        </p:nvCxnSpPr>
        <p:spPr>
          <a:xfrm>
            <a:off x="429200" y="1275577"/>
            <a:ext cx="614099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26" name="Shape 26"/>
          <p:cNvSpPr txBox="1"/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311700" y="1468825"/>
            <a:ext cx="3999899" cy="3099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4832400" y="1468825"/>
            <a:ext cx="3999899" cy="3099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hape 34"/>
          <p:cNvCxnSpPr/>
          <p:nvPr/>
        </p:nvCxnSpPr>
        <p:spPr>
          <a:xfrm>
            <a:off x="418675" y="1457787"/>
            <a:ext cx="614099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35" name="Shape 35"/>
          <p:cNvSpPr txBox="1"/>
          <p:nvPr>
            <p:ph type="title"/>
          </p:nvPr>
        </p:nvSpPr>
        <p:spPr>
          <a:xfrm>
            <a:off x="311700" y="6318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311700" y="1618203"/>
            <a:ext cx="2807999" cy="295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490250" y="528900"/>
            <a:ext cx="5678099" cy="40856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bg>
      <p:bgPr>
        <a:solidFill>
          <a:schemeClr val="dk1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175"/>
            <a:ext cx="4572000" cy="51434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577199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44" name="Shape 44"/>
          <p:cNvSpPr txBox="1"/>
          <p:nvPr>
            <p:ph type="title"/>
          </p:nvPr>
        </p:nvSpPr>
        <p:spPr>
          <a:xfrm>
            <a:off x="265500" y="1078750"/>
            <a:ext cx="4045199" cy="1789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" type="subTitle"/>
          </p:nvPr>
        </p:nvSpPr>
        <p:spPr>
          <a:xfrm>
            <a:off x="265500" y="2921400"/>
            <a:ext cx="4045199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ctrTitle"/>
          </p:nvPr>
        </p:nvSpPr>
        <p:spPr>
          <a:xfrm>
            <a:off x="411175" y="644300"/>
            <a:ext cx="8282399" cy="2109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Ants</a:t>
            </a:r>
          </a:p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411175" y="3398250"/>
            <a:ext cx="8282399" cy="12605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Alexis, Grace, Candice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idx="1" type="body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Fun Facts!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There are over 20,000 different species of ants 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Ants can be black, brown,red,green,yellow or purple.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Ants have antennae, claws, and wings.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idx="1" type="body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Sources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/>
              <a:t>Ants</a:t>
            </a:r>
            <a:r>
              <a:rPr lang="en"/>
              <a:t> by Karen Hartley and Chris Macro.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/>
              <a:t>I wonder what it is like to be a ant</a:t>
            </a:r>
            <a:r>
              <a:rPr lang="en"/>
              <a:t> by Erin m. Hovanec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/>
              <a:t>Ants</a:t>
            </a:r>
            <a:r>
              <a:rPr lang="en"/>
              <a:t> by James P. Rowan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i="1" lang="en">
                <a:solidFill>
                  <a:srgbClr val="351C75"/>
                </a:solidFill>
              </a:rPr>
              <a:t>Ants crawling in grass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3600" y="1468825"/>
            <a:ext cx="6858000" cy="3453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idx="1" type="body"/>
          </p:nvPr>
        </p:nvSpPr>
        <p:spPr>
          <a:xfrm>
            <a:off x="311700" y="170375"/>
            <a:ext cx="8520599" cy="4695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2100">
                <a:solidFill>
                  <a:srgbClr val="741B47"/>
                </a:solidFill>
              </a:rPr>
              <a:t>Ants are….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2100">
                <a:solidFill>
                  <a:srgbClr val="741B47"/>
                </a:solidFill>
              </a:rPr>
              <a:t>Ants are one of nearly a million kinds of species of insects. 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2100">
                <a:solidFill>
                  <a:srgbClr val="741B47"/>
                </a:solidFill>
              </a:rPr>
              <a:t>Ants live together in a colony.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2100">
                <a:solidFill>
                  <a:srgbClr val="741B47"/>
                </a:solidFill>
              </a:rPr>
              <a:t>The queen ant lays eggs.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2100">
                <a:solidFill>
                  <a:srgbClr val="741B47"/>
                </a:solidFill>
              </a:rPr>
              <a:t>More than 2,500 species of ants live throughout the world.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2100">
                <a:solidFill>
                  <a:srgbClr val="741B47"/>
                </a:solidFill>
              </a:rPr>
              <a:t>An ant begins life as a tiny egg laid by the queen.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" type="body"/>
          </p:nvPr>
        </p:nvSpPr>
        <p:spPr>
          <a:xfrm>
            <a:off x="-128150" y="190499"/>
            <a:ext cx="9001499" cy="4513200"/>
          </a:xfrm>
          <a:prstGeom prst="rect">
            <a:avLst/>
          </a:prstGeom>
          <a:ln cap="flat" cmpd="sng" w="9525">
            <a:solidFill>
              <a:srgbClr val="EFEFE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>
                <a:solidFill>
                  <a:srgbClr val="4C1130"/>
                </a:solidFill>
              </a:rPr>
              <a:t>Ants can…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4C1130"/>
                </a:solidFill>
              </a:rPr>
              <a:t>Ants can not see very well.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4C113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4C1130"/>
                </a:solidFill>
              </a:rPr>
              <a:t>The queen ant can live for ten or fifteen years.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4C1130"/>
                </a:solidFill>
              </a:rPr>
              <a:t>The male ants live for only a few months.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4C1130"/>
                </a:solidFill>
              </a:rPr>
              <a:t>Ants live and work together and help each other.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4C1130"/>
                </a:solidFill>
              </a:rPr>
              <a:t>The ants use their antennae to tell them where they are going.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4C1130"/>
                </a:solidFill>
              </a:rPr>
              <a:t>When it is cold ants sleep in their nest.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Ants have….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Ants are insects. All ants have 6 legs and 3 main body parts which are the head, thorax and abdomen.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idx="1" type="body"/>
          </p:nvPr>
        </p:nvSpPr>
        <p:spPr>
          <a:xfrm>
            <a:off x="217325" y="371550"/>
            <a:ext cx="8520599" cy="43595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Ants need….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Ants need cool water.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Ants need food to live.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Ants need space.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Ants need air.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Food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Ants like to drink honey dew. Ants eat fruit and seeds. They even like cookie crumbs. 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idx="1" type="body"/>
          </p:nvPr>
        </p:nvSpPr>
        <p:spPr>
          <a:xfrm>
            <a:off x="311700" y="0"/>
            <a:ext cx="8520599" cy="4568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Habitat: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Ants make their nest underground and in old logs.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Ants like to live in places where it is safe and warm.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idx="1" type="body"/>
          </p:nvPr>
        </p:nvSpPr>
        <p:spPr>
          <a:xfrm>
            <a:off x="311700" y="0"/>
            <a:ext cx="8520599" cy="44885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Life Cycle: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An ant begins life  as a tiny egg laid by the queen.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The egg hatches into a worm like larva. Next, the ant turns into the pupa stage. It looks like a cocoon. Lastly, the adult ant hatches.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modern-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1AFD1"/>
      </a:accent5>
      <a:accent6>
        <a:srgbClr val="F8E71C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